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1"/>
  </p:handoutMasterIdLst>
  <p:sldIdLst>
    <p:sldId id="256" r:id="rId2"/>
    <p:sldId id="275" r:id="rId3"/>
    <p:sldId id="261" r:id="rId4"/>
    <p:sldId id="267" r:id="rId5"/>
    <p:sldId id="268" r:id="rId6"/>
    <p:sldId id="269" r:id="rId7"/>
    <p:sldId id="270" r:id="rId8"/>
    <p:sldId id="271" r:id="rId9"/>
    <p:sldId id="272" r:id="rId10"/>
    <p:sldId id="273" r:id="rId11"/>
    <p:sldId id="274" r:id="rId12"/>
    <p:sldId id="258" r:id="rId13"/>
    <p:sldId id="259" r:id="rId14"/>
    <p:sldId id="260" r:id="rId15"/>
    <p:sldId id="262" r:id="rId16"/>
    <p:sldId id="263" r:id="rId17"/>
    <p:sldId id="264" r:id="rId18"/>
    <p:sldId id="265" r:id="rId19"/>
    <p:sldId id="26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03" d="100"/>
          <a:sy n="103" d="100"/>
        </p:scale>
        <p:origin x="13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B48FC46-ACB3-4EC6-902B-E122F0BF6E1B}" type="datetimeFigureOut">
              <a:rPr lang="en-US" smtClean="0"/>
              <a:t>8/30/2017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02B527-F817-4A4D-8C75-08C521F3E751}" type="slidenum">
              <a:rPr lang="en-US" smtClean="0"/>
              <a:t>‹#›</a:t>
            </a:fld>
            <a:endParaRPr lang="en-US"/>
          </a:p>
        </p:txBody>
      </p:sp>
    </p:spTree>
    <p:extLst>
      <p:ext uri="{BB962C8B-B14F-4D97-AF65-F5344CB8AC3E}">
        <p14:creationId xmlns:p14="http://schemas.microsoft.com/office/powerpoint/2010/main" val="36707721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CA6FA0-B58C-409E-BE2A-D44B0FF9E144}" type="datetimeFigureOut">
              <a:rPr lang="en-US" smtClean="0"/>
              <a:t>8/30/2017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D45D872-35C4-4492-A04E-16FEE3D2461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498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A6FA0-B58C-409E-BE2A-D44B0FF9E144}"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D872-35C4-4492-A04E-16FEE3D2461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494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A6FA0-B58C-409E-BE2A-D44B0FF9E144}"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D872-35C4-4492-A04E-16FEE3D2461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037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A6FA0-B58C-409E-BE2A-D44B0FF9E144}"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D872-35C4-4492-A04E-16FEE3D2461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242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A6FA0-B58C-409E-BE2A-D44B0FF9E144}"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5D872-35C4-4492-A04E-16FEE3D2461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462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A6FA0-B58C-409E-BE2A-D44B0FF9E144}"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5D872-35C4-4492-A04E-16FEE3D2461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13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CA6FA0-B58C-409E-BE2A-D44B0FF9E144}"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5D872-35C4-4492-A04E-16FEE3D2461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153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CA6FA0-B58C-409E-BE2A-D44B0FF9E144}"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5D872-35C4-4492-A04E-16FEE3D2461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468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A6FA0-B58C-409E-BE2A-D44B0FF9E144}"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5D872-35C4-4492-A04E-16FEE3D24614}" type="slidenum">
              <a:rPr lang="en-US" smtClean="0"/>
              <a:t>‹#›</a:t>
            </a:fld>
            <a:endParaRPr lang="en-US"/>
          </a:p>
        </p:txBody>
      </p:sp>
    </p:spTree>
    <p:extLst>
      <p:ext uri="{BB962C8B-B14F-4D97-AF65-F5344CB8AC3E}">
        <p14:creationId xmlns:p14="http://schemas.microsoft.com/office/powerpoint/2010/main" val="268271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CA6FA0-B58C-409E-BE2A-D44B0FF9E144}"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5D872-35C4-4492-A04E-16FEE3D2461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195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3CA6FA0-B58C-409E-BE2A-D44B0FF9E144}" type="datetimeFigureOut">
              <a:rPr lang="en-US" smtClean="0"/>
              <a:t>8/30/2017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D45D872-35C4-4492-A04E-16FEE3D2461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7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3CA6FA0-B58C-409E-BE2A-D44B0FF9E144}" type="datetimeFigureOut">
              <a:rPr lang="en-US" smtClean="0"/>
              <a:t>8/30/2017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45D872-35C4-4492-A04E-16FEE3D2461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31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oo.gl/forms/L62C8f3udv15Y123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ndara" panose="020E0502030303020204" pitchFamily="34" charset="0"/>
              </a:rPr>
              <a:t>Welcome!</a:t>
            </a:r>
            <a:endParaRPr lang="en-US" dirty="0">
              <a:latin typeface="Candara" panose="020E0502030303020204" pitchFamily="34" charset="0"/>
            </a:endParaRPr>
          </a:p>
        </p:txBody>
      </p:sp>
      <p:sp>
        <p:nvSpPr>
          <p:cNvPr id="3" name="Subtitle 2"/>
          <p:cNvSpPr>
            <a:spLocks noGrp="1"/>
          </p:cNvSpPr>
          <p:nvPr>
            <p:ph type="subTitle" idx="1"/>
          </p:nvPr>
        </p:nvSpPr>
        <p:spPr/>
        <p:txBody>
          <a:bodyPr/>
          <a:lstStyle/>
          <a:p>
            <a:r>
              <a:rPr lang="en-US" dirty="0" smtClean="0"/>
              <a:t>8/30 (A); 8/31 (B)</a:t>
            </a:r>
            <a:endParaRPr lang="en-US" dirty="0"/>
          </a:p>
        </p:txBody>
      </p:sp>
    </p:spTree>
    <p:extLst>
      <p:ext uri="{BB962C8B-B14F-4D97-AF65-F5344CB8AC3E}">
        <p14:creationId xmlns:p14="http://schemas.microsoft.com/office/powerpoint/2010/main" val="1429158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andara" panose="020E0502030303020204" pitchFamily="34" charset="0"/>
              </a:rPr>
              <a:t>Snow Flower and the Secret Fan, </a:t>
            </a:r>
            <a:br>
              <a:rPr lang="en-US" sz="4000" dirty="0" smtClean="0">
                <a:latin typeface="Candara" panose="020E0502030303020204" pitchFamily="34" charset="0"/>
              </a:rPr>
            </a:br>
            <a:r>
              <a:rPr lang="en-US" sz="4000" dirty="0" smtClean="0">
                <a:latin typeface="Candara" panose="020E0502030303020204" pitchFamily="34" charset="0"/>
              </a:rPr>
              <a:t>Lisa See</a:t>
            </a:r>
            <a:endParaRPr lang="en-US" sz="4000" dirty="0">
              <a:latin typeface="Candara" panose="020E0502030303020204" pitchFamily="34" charset="0"/>
            </a:endParaRPr>
          </a:p>
        </p:txBody>
      </p:sp>
      <p:sp>
        <p:nvSpPr>
          <p:cNvPr id="3" name="Content Placeholder 2"/>
          <p:cNvSpPr>
            <a:spLocks noGrp="1"/>
          </p:cNvSpPr>
          <p:nvPr>
            <p:ph idx="1"/>
          </p:nvPr>
        </p:nvSpPr>
        <p:spPr>
          <a:xfrm>
            <a:off x="4267200" y="2015732"/>
            <a:ext cx="6787654" cy="3450613"/>
          </a:xfrm>
        </p:spPr>
        <p:txBody>
          <a:bodyPr>
            <a:normAutofit/>
          </a:bodyPr>
          <a:lstStyle/>
          <a:p>
            <a:pPr marL="0" indent="0">
              <a:buNone/>
            </a:pPr>
            <a:r>
              <a:rPr lang="en-US" sz="2400" dirty="0" smtClean="0">
                <a:latin typeface="Candara" panose="020E0502030303020204" pitchFamily="34" charset="0"/>
              </a:rPr>
              <a:t>2005, Semi-Historical Novel</a:t>
            </a:r>
          </a:p>
          <a:p>
            <a:pPr marL="0" indent="0">
              <a:buNone/>
            </a:pPr>
            <a:r>
              <a:rPr lang="en-US" sz="2400" dirty="0" smtClean="0">
                <a:latin typeface="Candara" panose="020E0502030303020204" pitchFamily="34" charset="0"/>
              </a:rPr>
              <a:t>Set in 19</a:t>
            </a:r>
            <a:r>
              <a:rPr lang="en-US" sz="2400" baseline="30000" dirty="0" smtClean="0">
                <a:latin typeface="Candara" panose="020E0502030303020204" pitchFamily="34" charset="0"/>
              </a:rPr>
              <a:t>th</a:t>
            </a:r>
            <a:r>
              <a:rPr lang="en-US" sz="2400" dirty="0" smtClean="0">
                <a:latin typeface="Candara" panose="020E0502030303020204" pitchFamily="34" charset="0"/>
              </a:rPr>
              <a:t> century rural China, it follows the story of two </a:t>
            </a:r>
            <a:r>
              <a:rPr lang="en-US" sz="2400" i="1" dirty="0" err="1" smtClean="0">
                <a:latin typeface="Candara" panose="020E0502030303020204" pitchFamily="34" charset="0"/>
              </a:rPr>
              <a:t>laotong</a:t>
            </a:r>
            <a:r>
              <a:rPr lang="en-US" sz="2400" dirty="0" smtClean="0">
                <a:latin typeface="Candara" panose="020E0502030303020204" pitchFamily="34" charset="0"/>
              </a:rPr>
              <a:t>, bonded sisters for life. Explores feudal Chinese society, particularly women’s roles and class struggles.</a:t>
            </a:r>
            <a:endParaRPr lang="en-US" sz="2400" dirty="0">
              <a:latin typeface="Candara" panose="020E0502030303020204" pitchFamily="34" charset="0"/>
            </a:endParaRPr>
          </a:p>
        </p:txBody>
      </p:sp>
      <p:pic>
        <p:nvPicPr>
          <p:cNvPr id="6146" name="Picture 2" descr="https://images.gr-assets.com/books/1327880508l/1103.jpg"/>
          <p:cNvPicPr>
            <a:picLocks noChangeAspect="1" noChangeArrowheads="1"/>
          </p:cNvPicPr>
          <p:nvPr/>
        </p:nvPicPr>
        <p:blipFill rotWithShape="1">
          <a:blip r:embed="rId2">
            <a:extLst>
              <a:ext uri="{28A0092B-C50C-407E-A947-70E740481C1C}">
                <a14:useLocalDpi xmlns:a14="http://schemas.microsoft.com/office/drawing/2010/main" val="0"/>
              </a:ext>
            </a:extLst>
          </a:blip>
          <a:srcRect r="5735"/>
          <a:stretch/>
        </p:blipFill>
        <p:spPr bwMode="auto">
          <a:xfrm>
            <a:off x="1451579" y="2015732"/>
            <a:ext cx="2317563" cy="379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67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andara" panose="020E0502030303020204" pitchFamily="34" charset="0"/>
              </a:rPr>
              <a:t>Book Club Sign ups – Please Use Google Forms</a:t>
            </a:r>
            <a:endParaRPr lang="en-US" sz="4000" dirty="0">
              <a:latin typeface="Candara" panose="020E0502030303020204" pitchFamily="34" charset="0"/>
            </a:endParaRPr>
          </a:p>
        </p:txBody>
      </p:sp>
      <p:sp>
        <p:nvSpPr>
          <p:cNvPr id="3" name="Content Placeholder 2"/>
          <p:cNvSpPr>
            <a:spLocks noGrp="1"/>
          </p:cNvSpPr>
          <p:nvPr>
            <p:ph idx="1"/>
          </p:nvPr>
        </p:nvSpPr>
        <p:spPr/>
        <p:txBody>
          <a:bodyPr/>
          <a:lstStyle/>
          <a:p>
            <a:r>
              <a:rPr lang="en-US" dirty="0">
                <a:latin typeface="Candara" panose="020E0502030303020204" pitchFamily="34" charset="0"/>
              </a:rPr>
              <a:t>Remind 101: </a:t>
            </a:r>
            <a:r>
              <a:rPr lang="en-US" dirty="0">
                <a:latin typeface="Candara" panose="020E0502030303020204" pitchFamily="34" charset="0"/>
                <a:hlinkClick r:id="rId2"/>
              </a:rPr>
              <a:t>https://goo.gl/forms/L62C8f3udv15Y1233</a:t>
            </a:r>
            <a:endParaRPr lang="en-US" dirty="0">
              <a:latin typeface="Candara" panose="020E0502030303020204" pitchFamily="34" charset="0"/>
            </a:endParaRPr>
          </a:p>
          <a:p>
            <a:pPr marL="0" indent="0">
              <a:buNone/>
            </a:pPr>
            <a:endParaRPr lang="en-US" dirty="0"/>
          </a:p>
        </p:txBody>
      </p:sp>
    </p:spTree>
    <p:extLst>
      <p:ext uri="{BB962C8B-B14F-4D97-AF65-F5344CB8AC3E}">
        <p14:creationId xmlns:p14="http://schemas.microsoft.com/office/powerpoint/2010/main" val="217750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Writer’s Notebooks</a:t>
            </a:r>
            <a:endParaRPr lang="en-US" sz="4000" dirty="0">
              <a:latin typeface="Candara" panose="020E0502030303020204" pitchFamily="34" charset="0"/>
            </a:endParaRPr>
          </a:p>
        </p:txBody>
      </p:sp>
      <p:sp>
        <p:nvSpPr>
          <p:cNvPr id="3" name="Content Placeholder 2"/>
          <p:cNvSpPr>
            <a:spLocks noGrp="1"/>
          </p:cNvSpPr>
          <p:nvPr>
            <p:ph idx="1"/>
          </p:nvPr>
        </p:nvSpPr>
        <p:spPr/>
        <p:txBody>
          <a:bodyPr/>
          <a:lstStyle/>
          <a:p>
            <a:pPr marL="571500" indent="-571500">
              <a:buAutoNum type="romanLcPeriod"/>
            </a:pPr>
            <a:r>
              <a:rPr lang="en-US" dirty="0" smtClean="0">
                <a:latin typeface="Candara" panose="020E0502030303020204" pitchFamily="34" charset="0"/>
              </a:rPr>
              <a:t>Epigraph</a:t>
            </a:r>
          </a:p>
          <a:p>
            <a:pPr marL="0" indent="0">
              <a:buNone/>
            </a:pPr>
            <a:r>
              <a:rPr lang="en-US" dirty="0" smtClean="0">
                <a:latin typeface="Candara" panose="020E0502030303020204" pitchFamily="34" charset="0"/>
              </a:rPr>
              <a:t>Mrs. </a:t>
            </a:r>
            <a:r>
              <a:rPr lang="en-US" dirty="0" err="1" smtClean="0">
                <a:latin typeface="Candara" panose="020E0502030303020204" pitchFamily="34" charset="0"/>
              </a:rPr>
              <a:t>Tombs’s</a:t>
            </a:r>
            <a:r>
              <a:rPr lang="en-US" dirty="0" smtClean="0">
                <a:latin typeface="Candara" panose="020E0502030303020204" pitchFamily="34" charset="0"/>
              </a:rPr>
              <a:t> selection: “When </a:t>
            </a:r>
            <a:r>
              <a:rPr lang="en-US" dirty="0">
                <a:latin typeface="Candara" panose="020E0502030303020204" pitchFamily="34" charset="0"/>
              </a:rPr>
              <a:t>the snows fall and the white winds blow, the lone wolf dies, but the pack survives</a:t>
            </a:r>
            <a:r>
              <a:rPr lang="en-US" dirty="0" smtClean="0">
                <a:latin typeface="Candara" panose="020E0502030303020204" pitchFamily="34" charset="0"/>
              </a:rPr>
              <a:t>.” –George R. R. Martin</a:t>
            </a:r>
          </a:p>
          <a:p>
            <a:pPr marL="571500" indent="-571500">
              <a:buAutoNum type="romanLcPeriod"/>
            </a:pPr>
            <a:r>
              <a:rPr lang="en-US" dirty="0" smtClean="0">
                <a:latin typeface="Candara" panose="020E0502030303020204" pitchFamily="34" charset="0"/>
              </a:rPr>
              <a:t>Table of Contents</a:t>
            </a:r>
          </a:p>
          <a:p>
            <a:pPr marL="571500" indent="-571500">
              <a:buAutoNum type="romanLcPeriod"/>
            </a:pPr>
            <a:r>
              <a:rPr lang="en-US" dirty="0" smtClean="0">
                <a:latin typeface="Candara" panose="020E0502030303020204" pitchFamily="34" charset="0"/>
              </a:rPr>
              <a:t>Table of Contents</a:t>
            </a:r>
          </a:p>
          <a:p>
            <a:pPr marL="0" indent="0">
              <a:buNone/>
            </a:pPr>
            <a:r>
              <a:rPr lang="en-US" dirty="0" smtClean="0">
                <a:latin typeface="Candara" panose="020E0502030303020204" pitchFamily="34" charset="0"/>
              </a:rPr>
              <a:t>Number the first 30 pages of your Writer’s Notebook, starting with 1 after the Table of Contents. Do not number the </a:t>
            </a:r>
            <a:r>
              <a:rPr lang="en-US" b="1" dirty="0" smtClean="0">
                <a:latin typeface="Candara" panose="020E0502030303020204" pitchFamily="34" charset="0"/>
              </a:rPr>
              <a:t>backs</a:t>
            </a:r>
            <a:r>
              <a:rPr lang="en-US" dirty="0" smtClean="0">
                <a:latin typeface="Candara" panose="020E0502030303020204" pitchFamily="34" charset="0"/>
              </a:rPr>
              <a:t> of pages- you will use these for your Alpha Notes.</a:t>
            </a:r>
            <a:endParaRPr lang="en-US" dirty="0">
              <a:latin typeface="Candara" panose="020E0502030303020204" pitchFamily="34" charset="0"/>
            </a:endParaRPr>
          </a:p>
        </p:txBody>
      </p:sp>
    </p:spTree>
    <p:extLst>
      <p:ext uri="{BB962C8B-B14F-4D97-AF65-F5344CB8AC3E}">
        <p14:creationId xmlns:p14="http://schemas.microsoft.com/office/powerpoint/2010/main" val="669684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Writing Inventory</a:t>
            </a:r>
            <a:endParaRPr lang="en-US" sz="4000" dirty="0">
              <a:latin typeface="Candara" panose="020E0502030303020204" pitchFamily="34" charset="0"/>
            </a:endParaRPr>
          </a:p>
        </p:txBody>
      </p:sp>
      <p:sp>
        <p:nvSpPr>
          <p:cNvPr id="3" name="Content Placeholder 2"/>
          <p:cNvSpPr>
            <a:spLocks noGrp="1"/>
          </p:cNvSpPr>
          <p:nvPr>
            <p:ph idx="1"/>
          </p:nvPr>
        </p:nvSpPr>
        <p:spPr>
          <a:xfrm>
            <a:off x="1451579" y="2015732"/>
            <a:ext cx="9603275" cy="3886304"/>
          </a:xfrm>
        </p:spPr>
        <p:txBody>
          <a:bodyPr>
            <a:normAutofit/>
          </a:bodyPr>
          <a:lstStyle/>
          <a:p>
            <a:pPr marL="0" indent="0">
              <a:buNone/>
            </a:pPr>
            <a:r>
              <a:rPr lang="en-US" dirty="0" smtClean="0">
                <a:latin typeface="Candara" panose="020E0502030303020204" pitchFamily="34" charset="0"/>
              </a:rPr>
              <a:t>TOC: Page 1 – Writing Inventory</a:t>
            </a:r>
          </a:p>
          <a:p>
            <a:pPr marL="0" indent="0">
              <a:buNone/>
            </a:pPr>
            <a:r>
              <a:rPr lang="en-US" dirty="0" smtClean="0">
                <a:latin typeface="Candara" panose="020E0502030303020204" pitchFamily="34" charset="0"/>
              </a:rPr>
              <a:t>This is simply a list of things you can write about. Your hobbies, interests, passions… Whenever you get stuck and tell your teacher you don’t know what to write about, flip back to page 1 of your Writer’s Notebook!</a:t>
            </a:r>
          </a:p>
          <a:p>
            <a:pPr marL="0" indent="0">
              <a:buNone/>
            </a:pPr>
            <a:r>
              <a:rPr lang="en-US" dirty="0" smtClean="0">
                <a:latin typeface="Candara" panose="020E0502030303020204" pitchFamily="34" charset="0"/>
              </a:rPr>
              <a:t>Add to this list throughout the year.</a:t>
            </a:r>
          </a:p>
          <a:p>
            <a:pPr marL="0" indent="0">
              <a:buNone/>
            </a:pPr>
            <a:endParaRPr lang="en-US" dirty="0" smtClean="0">
              <a:latin typeface="Candara" panose="020E0502030303020204" pitchFamily="34" charset="0"/>
            </a:endParaRPr>
          </a:p>
          <a:p>
            <a:pPr marL="0" indent="0">
              <a:buNone/>
            </a:pPr>
            <a:r>
              <a:rPr lang="en-US" dirty="0" smtClean="0">
                <a:latin typeface="Candara" panose="020E0502030303020204" pitchFamily="34" charset="0"/>
              </a:rPr>
              <a:t>Examples: Football, anime, Minecraft, politics, Panic! </a:t>
            </a:r>
            <a:r>
              <a:rPr lang="en-US" dirty="0">
                <a:latin typeface="Candara" panose="020E0502030303020204" pitchFamily="34" charset="0"/>
              </a:rPr>
              <a:t>a</a:t>
            </a:r>
            <a:r>
              <a:rPr lang="en-US" dirty="0" smtClean="0">
                <a:latin typeface="Candara" panose="020E0502030303020204" pitchFamily="34" charset="0"/>
              </a:rPr>
              <a:t>t the Disco, your job, your family, mudding, make up…</a:t>
            </a:r>
          </a:p>
        </p:txBody>
      </p:sp>
    </p:spTree>
    <p:extLst>
      <p:ext uri="{BB962C8B-B14F-4D97-AF65-F5344CB8AC3E}">
        <p14:creationId xmlns:p14="http://schemas.microsoft.com/office/powerpoint/2010/main" val="3827384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Alpha Notes</a:t>
            </a:r>
            <a:endParaRPr lang="en-US" sz="4000" dirty="0">
              <a:latin typeface="Candara" panose="020E0502030303020204" pitchFamily="34" charset="0"/>
            </a:endParaRPr>
          </a:p>
        </p:txBody>
      </p:sp>
      <p:sp>
        <p:nvSpPr>
          <p:cNvPr id="3" name="Content Placeholder 2"/>
          <p:cNvSpPr>
            <a:spLocks noGrp="1"/>
          </p:cNvSpPr>
          <p:nvPr>
            <p:ph idx="1"/>
          </p:nvPr>
        </p:nvSpPr>
        <p:spPr/>
        <p:txBody>
          <a:bodyPr>
            <a:noAutofit/>
          </a:bodyPr>
          <a:lstStyle/>
          <a:p>
            <a:r>
              <a:rPr lang="en-US" sz="2400" dirty="0" smtClean="0">
                <a:latin typeface="Candara" panose="020E0502030303020204" pitchFamily="34" charset="0"/>
              </a:rPr>
              <a:t>Today you will take notes on </a:t>
            </a:r>
            <a:r>
              <a:rPr lang="en-US" sz="2400" b="1" dirty="0" smtClean="0">
                <a:latin typeface="Candara" panose="020E0502030303020204" pitchFamily="34" charset="0"/>
              </a:rPr>
              <a:t>annotation </a:t>
            </a:r>
            <a:r>
              <a:rPr lang="en-US" sz="2400" dirty="0" smtClean="0">
                <a:latin typeface="Candara" panose="020E0502030303020204" pitchFamily="34" charset="0"/>
              </a:rPr>
              <a:t>in your writer’s notebooks. Next class, we will be writing corresponding questions and summaries on the back pages of your notes. In the future, you will be doing this at home, and I will occasionally spot check to make sure they are done. But for the first time, I will show you how to do the follow-up activities in class.</a:t>
            </a:r>
            <a:endParaRPr lang="en-US" sz="2400" dirty="0">
              <a:latin typeface="Candara" panose="020E0502030303020204" pitchFamily="34" charset="0"/>
            </a:endParaRPr>
          </a:p>
        </p:txBody>
      </p:sp>
    </p:spTree>
    <p:extLst>
      <p:ext uri="{BB962C8B-B14F-4D97-AF65-F5344CB8AC3E}">
        <p14:creationId xmlns:p14="http://schemas.microsoft.com/office/powerpoint/2010/main" val="1347531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AC6D-C3F1-4F11-AF6B-9E29C5852148}"/>
              </a:ext>
            </a:extLst>
          </p:cNvPr>
          <p:cNvSpPr>
            <a:spLocks noGrp="1"/>
          </p:cNvSpPr>
          <p:nvPr>
            <p:ph type="title"/>
          </p:nvPr>
        </p:nvSpPr>
        <p:spPr/>
        <p:txBody>
          <a:bodyPr>
            <a:normAutofit/>
          </a:bodyPr>
          <a:lstStyle/>
          <a:p>
            <a:r>
              <a:rPr lang="en-US" sz="4000" dirty="0">
                <a:latin typeface="Candara" panose="020E0502030303020204" pitchFamily="34" charset="0"/>
              </a:rPr>
              <a:t>Awesome Annotations</a:t>
            </a:r>
          </a:p>
        </p:txBody>
      </p:sp>
      <p:sp>
        <p:nvSpPr>
          <p:cNvPr id="3" name="Content Placeholder 2">
            <a:extLst>
              <a:ext uri="{FF2B5EF4-FFF2-40B4-BE49-F238E27FC236}">
                <a16:creationId xmlns:a16="http://schemas.microsoft.com/office/drawing/2014/main" id="{C769D6F8-0EEA-42A0-A63E-F19910ED9247}"/>
              </a:ext>
            </a:extLst>
          </p:cNvPr>
          <p:cNvSpPr>
            <a:spLocks noGrp="1"/>
          </p:cNvSpPr>
          <p:nvPr>
            <p:ph idx="1"/>
          </p:nvPr>
        </p:nvSpPr>
        <p:spPr/>
        <p:txBody>
          <a:bodyPr/>
          <a:lstStyle/>
          <a:p>
            <a:pPr marL="0" indent="0">
              <a:buNone/>
            </a:pPr>
            <a:r>
              <a:rPr lang="en-US" dirty="0" smtClean="0">
                <a:latin typeface="Candara" panose="020E0502030303020204" pitchFamily="34" charset="0"/>
              </a:rPr>
              <a:t>TOC: Page 2 – Annotation Strategies</a:t>
            </a:r>
          </a:p>
          <a:p>
            <a:pPr marL="0" indent="0">
              <a:buNone/>
            </a:pPr>
            <a:r>
              <a:rPr lang="en-US" dirty="0" smtClean="0">
                <a:latin typeface="Candara" panose="020E0502030303020204" pitchFamily="34" charset="0"/>
              </a:rPr>
              <a:t>Annotation </a:t>
            </a:r>
            <a:r>
              <a:rPr lang="en-US" dirty="0">
                <a:latin typeface="Candara" panose="020E0502030303020204" pitchFamily="34" charset="0"/>
              </a:rPr>
              <a:t>is all about </a:t>
            </a:r>
            <a:r>
              <a:rPr lang="en-US" b="1" dirty="0">
                <a:latin typeface="Candara" panose="020E0502030303020204" pitchFamily="34" charset="0"/>
              </a:rPr>
              <a:t>active reading</a:t>
            </a:r>
            <a:r>
              <a:rPr lang="en-US" dirty="0">
                <a:latin typeface="Candara" panose="020E0502030303020204" pitchFamily="34" charset="0"/>
              </a:rPr>
              <a:t>. You are interacting with the text, not just looking at it!</a:t>
            </a:r>
          </a:p>
        </p:txBody>
      </p:sp>
      <p:pic>
        <p:nvPicPr>
          <p:cNvPr id="1026" name="Picture 2" descr="https://thejoyofteachingblog.files.wordpress.com/2012/08/015.jpg?w=458&amp;h=344">
            <a:extLst>
              <a:ext uri="{FF2B5EF4-FFF2-40B4-BE49-F238E27FC236}">
                <a16:creationId xmlns:a16="http://schemas.microsoft.com/office/drawing/2014/main" id="{92E57D87-900F-4942-BDF4-CCA7A95440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733800" y="3046615"/>
            <a:ext cx="4819650" cy="3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5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0D17-54B0-4551-A461-007CF9639A40}"/>
              </a:ext>
            </a:extLst>
          </p:cNvPr>
          <p:cNvSpPr>
            <a:spLocks noGrp="1"/>
          </p:cNvSpPr>
          <p:nvPr>
            <p:ph type="title"/>
          </p:nvPr>
        </p:nvSpPr>
        <p:spPr/>
        <p:txBody>
          <a:bodyPr>
            <a:normAutofit/>
          </a:bodyPr>
          <a:lstStyle/>
          <a:p>
            <a:r>
              <a:rPr lang="en-US" sz="4000" dirty="0">
                <a:latin typeface="Candara" panose="020E0502030303020204" pitchFamily="34" charset="0"/>
              </a:rPr>
              <a:t>Pre-AP Annotation</a:t>
            </a:r>
          </a:p>
        </p:txBody>
      </p:sp>
      <p:sp>
        <p:nvSpPr>
          <p:cNvPr id="3" name="Content Placeholder 2">
            <a:extLst>
              <a:ext uri="{FF2B5EF4-FFF2-40B4-BE49-F238E27FC236}">
                <a16:creationId xmlns:a16="http://schemas.microsoft.com/office/drawing/2014/main" id="{539FC8CB-A69C-440D-B8FD-4E3B3BEB64FC}"/>
              </a:ext>
            </a:extLst>
          </p:cNvPr>
          <p:cNvSpPr>
            <a:spLocks noGrp="1"/>
          </p:cNvSpPr>
          <p:nvPr>
            <p:ph idx="1"/>
          </p:nvPr>
        </p:nvSpPr>
        <p:spPr/>
        <p:txBody>
          <a:bodyPr>
            <a:normAutofit/>
          </a:bodyPr>
          <a:lstStyle/>
          <a:p>
            <a:pPr marL="457200" indent="-457200">
              <a:buFont typeface="+mj-lt"/>
              <a:buAutoNum type="arabicPeriod"/>
            </a:pPr>
            <a:r>
              <a:rPr lang="en-US" sz="2400" dirty="0">
                <a:latin typeface="Candara" panose="020E0502030303020204" pitchFamily="34" charset="0"/>
              </a:rPr>
              <a:t>Read first and last sentence</a:t>
            </a:r>
          </a:p>
          <a:p>
            <a:pPr marL="457200" indent="-457200">
              <a:buFont typeface="+mj-lt"/>
              <a:buAutoNum type="arabicPeriod"/>
            </a:pPr>
            <a:r>
              <a:rPr lang="en-US" sz="2400" dirty="0">
                <a:latin typeface="Candara" panose="020E0502030303020204" pitchFamily="34" charset="0"/>
              </a:rPr>
              <a:t>Circle main nouns</a:t>
            </a:r>
          </a:p>
          <a:p>
            <a:pPr marL="457200" indent="-457200">
              <a:buFont typeface="+mj-lt"/>
              <a:buAutoNum type="arabicPeriod"/>
            </a:pPr>
            <a:r>
              <a:rPr lang="en-US" sz="2400" dirty="0">
                <a:latin typeface="Candara" panose="020E0502030303020204" pitchFamily="34" charset="0"/>
              </a:rPr>
              <a:t>Write the main idea next to each paragraph</a:t>
            </a:r>
          </a:p>
          <a:p>
            <a:pPr marL="457200" indent="-457200">
              <a:buFont typeface="+mj-lt"/>
              <a:buAutoNum type="arabicPeriod"/>
            </a:pPr>
            <a:r>
              <a:rPr lang="en-US" sz="2400" dirty="0">
                <a:latin typeface="Candara" panose="020E0502030303020204" pitchFamily="34" charset="0"/>
              </a:rPr>
              <a:t>Identify shifts</a:t>
            </a:r>
          </a:p>
          <a:p>
            <a:pPr marL="457200" indent="-457200">
              <a:buFont typeface="+mj-lt"/>
              <a:buAutoNum type="arabicPeriod"/>
            </a:pPr>
            <a:r>
              <a:rPr lang="en-US" sz="2400" dirty="0">
                <a:latin typeface="Candara" panose="020E0502030303020204" pitchFamily="34" charset="0"/>
              </a:rPr>
              <a:t>Decide if the passage is positive or negative</a:t>
            </a:r>
          </a:p>
        </p:txBody>
      </p:sp>
    </p:spTree>
    <p:extLst>
      <p:ext uri="{BB962C8B-B14F-4D97-AF65-F5344CB8AC3E}">
        <p14:creationId xmlns:p14="http://schemas.microsoft.com/office/powerpoint/2010/main" val="282796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3FB5-A0C7-4386-B0BB-C73E82AA423F}"/>
              </a:ext>
            </a:extLst>
          </p:cNvPr>
          <p:cNvSpPr>
            <a:spLocks noGrp="1"/>
          </p:cNvSpPr>
          <p:nvPr>
            <p:ph type="title"/>
          </p:nvPr>
        </p:nvSpPr>
        <p:spPr/>
        <p:txBody>
          <a:bodyPr>
            <a:normAutofit fontScale="90000"/>
          </a:bodyPr>
          <a:lstStyle/>
          <a:p>
            <a:r>
              <a:rPr lang="en-US" sz="4400" dirty="0">
                <a:latin typeface="Candara" panose="020E0502030303020204" pitchFamily="34" charset="0"/>
              </a:rPr>
              <a:t>Helpful strategies</a:t>
            </a:r>
            <a:br>
              <a:rPr lang="en-US" sz="4400" dirty="0">
                <a:latin typeface="Candara" panose="020E0502030303020204" pitchFamily="34" charset="0"/>
              </a:rPr>
            </a:br>
            <a:r>
              <a:rPr lang="en-US" sz="3100" i="1" dirty="0">
                <a:latin typeface="Candara" panose="020E0502030303020204" pitchFamily="34" charset="0"/>
              </a:rPr>
              <a:t>First read</a:t>
            </a:r>
            <a:endParaRPr lang="en-US" sz="4400" dirty="0">
              <a:latin typeface="Candara" panose="020E0502030303020204" pitchFamily="34" charset="0"/>
            </a:endParaRPr>
          </a:p>
        </p:txBody>
      </p:sp>
      <p:sp>
        <p:nvSpPr>
          <p:cNvPr id="4" name="Oval 3">
            <a:extLst>
              <a:ext uri="{FF2B5EF4-FFF2-40B4-BE49-F238E27FC236}">
                <a16:creationId xmlns:a16="http://schemas.microsoft.com/office/drawing/2014/main" id="{DFB02BBF-020A-4C83-B068-E527AB7F9890}"/>
              </a:ext>
            </a:extLst>
          </p:cNvPr>
          <p:cNvSpPr/>
          <p:nvPr/>
        </p:nvSpPr>
        <p:spPr>
          <a:xfrm>
            <a:off x="3505200" y="2015734"/>
            <a:ext cx="1066800" cy="7274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47E43A-5A2C-4439-B70D-5FD052138D28}"/>
              </a:ext>
            </a:extLst>
          </p:cNvPr>
          <p:cNvSpPr>
            <a:spLocks noGrp="1"/>
          </p:cNvSpPr>
          <p:nvPr>
            <p:ph idx="1"/>
          </p:nvPr>
        </p:nvSpPr>
        <p:spPr>
          <a:xfrm>
            <a:off x="2967492" y="2015734"/>
            <a:ext cx="6571343" cy="4156467"/>
          </a:xfrm>
        </p:spPr>
        <p:txBody>
          <a:bodyPr>
            <a:normAutofit lnSpcReduction="10000"/>
          </a:bodyPr>
          <a:lstStyle/>
          <a:p>
            <a:pPr marL="514350" indent="-514350">
              <a:buAutoNum type="arabicPeriod"/>
            </a:pPr>
            <a:r>
              <a:rPr lang="en-US" sz="3200" dirty="0">
                <a:latin typeface="Candara" panose="020E0502030303020204" pitchFamily="34" charset="0"/>
              </a:rPr>
              <a:t>Circle the main nouns</a:t>
            </a:r>
          </a:p>
          <a:p>
            <a:pPr marL="514350" indent="-514350">
              <a:buAutoNum type="arabicPeriod"/>
            </a:pPr>
            <a:r>
              <a:rPr lang="en-US" sz="3200" dirty="0">
                <a:latin typeface="Candara" panose="020E0502030303020204" pitchFamily="34" charset="0"/>
              </a:rPr>
              <a:t>? Any confusing diction</a:t>
            </a:r>
          </a:p>
          <a:p>
            <a:pPr marL="971550" lvl="1" indent="-514350">
              <a:buFont typeface="+mj-lt"/>
              <a:buAutoNum type="alphaLcPeriod"/>
            </a:pPr>
            <a:r>
              <a:rPr lang="en-US" sz="2000" dirty="0">
                <a:latin typeface="Candara" panose="020E0502030303020204" pitchFamily="34" charset="0"/>
              </a:rPr>
              <a:t>Define any new words and write a synonym in the margins</a:t>
            </a:r>
          </a:p>
          <a:p>
            <a:pPr marL="514350" indent="-514350">
              <a:buFont typeface="+mj-lt"/>
              <a:buAutoNum type="arabicPeriod"/>
            </a:pPr>
            <a:r>
              <a:rPr lang="en-US" sz="3200" dirty="0">
                <a:latin typeface="Candara" panose="020E0502030303020204" pitchFamily="34" charset="0"/>
              </a:rPr>
              <a:t>Emotional language</a:t>
            </a:r>
          </a:p>
          <a:p>
            <a:pPr marL="514350" indent="-514350">
              <a:buFont typeface="+mj-lt"/>
              <a:buAutoNum type="arabicPeriod"/>
            </a:pPr>
            <a:endParaRPr lang="en-US" sz="3200" dirty="0">
              <a:latin typeface="Candara" panose="020E0502030303020204" pitchFamily="34" charset="0"/>
            </a:endParaRPr>
          </a:p>
          <a:p>
            <a:pPr marL="514350" indent="-514350">
              <a:buFont typeface="+mj-lt"/>
              <a:buAutoNum type="arabicPeriod"/>
            </a:pPr>
            <a:r>
              <a:rPr lang="en-US" sz="3200" dirty="0">
                <a:latin typeface="Candara" panose="020E0502030303020204" pitchFamily="34" charset="0"/>
              </a:rPr>
              <a:t>* Anything interesting</a:t>
            </a:r>
          </a:p>
        </p:txBody>
      </p:sp>
      <p:pic>
        <p:nvPicPr>
          <p:cNvPr id="2050" name="Picture 2" descr="http://clipartix.com/wp-content/uploads/2016/10/Wavy-line-clipart-kid.jpg">
            <a:extLst>
              <a:ext uri="{FF2B5EF4-FFF2-40B4-BE49-F238E27FC236}">
                <a16:creationId xmlns:a16="http://schemas.microsoft.com/office/drawing/2014/main" id="{00933282-8E9E-401C-8DA0-88E4ACEEBBD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3012" y="4648201"/>
            <a:ext cx="1447800" cy="4605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clipartix.com/wp-content/uploads/2016/10/Wavy-line-clipart-kid.jpg">
            <a:extLst>
              <a:ext uri="{FF2B5EF4-FFF2-40B4-BE49-F238E27FC236}">
                <a16:creationId xmlns:a16="http://schemas.microsoft.com/office/drawing/2014/main" id="{66F120B9-AF28-4938-9501-E4F30F4232F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66012" y="4648201"/>
            <a:ext cx="1447800" cy="4605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clipartix.com/wp-content/uploads/2016/10/Wavy-line-clipart-kid.jpg">
            <a:extLst>
              <a:ext uri="{FF2B5EF4-FFF2-40B4-BE49-F238E27FC236}">
                <a16:creationId xmlns:a16="http://schemas.microsoft.com/office/drawing/2014/main" id="{2ED7A2CC-29D7-463E-87C8-40024673BF8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15000" y="4648201"/>
            <a:ext cx="1447800" cy="46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45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117D1D-3A30-420B-B31B-BF404635A7C4}"/>
              </a:ext>
            </a:extLst>
          </p:cNvPr>
          <p:cNvSpPr>
            <a:spLocks noGrp="1"/>
          </p:cNvSpPr>
          <p:nvPr>
            <p:ph idx="1"/>
          </p:nvPr>
        </p:nvSpPr>
        <p:spPr>
          <a:xfrm>
            <a:off x="2967492" y="2015734"/>
            <a:ext cx="6862309" cy="4004067"/>
          </a:xfrm>
        </p:spPr>
        <p:txBody>
          <a:bodyPr>
            <a:normAutofit fontScale="92500" lnSpcReduction="20000"/>
          </a:bodyPr>
          <a:lstStyle/>
          <a:p>
            <a:pPr marL="514350" indent="-514350">
              <a:buFont typeface="+mj-lt"/>
              <a:buAutoNum type="arabicPeriod"/>
            </a:pPr>
            <a:r>
              <a:rPr lang="en-US" sz="3200" dirty="0">
                <a:latin typeface="Candara" panose="020E0502030303020204" pitchFamily="34" charset="0"/>
              </a:rPr>
              <a:t>Figurative Language</a:t>
            </a:r>
          </a:p>
          <a:p>
            <a:pPr marL="971550" lvl="1" indent="-514350">
              <a:buFont typeface="+mj-lt"/>
              <a:buAutoNum type="alphaLcPeriod"/>
            </a:pPr>
            <a:endParaRPr lang="en-US" sz="2400" dirty="0">
              <a:latin typeface="Candara" panose="020E0502030303020204" pitchFamily="34" charset="0"/>
            </a:endParaRPr>
          </a:p>
          <a:p>
            <a:pPr marL="971550" lvl="1" indent="-514350">
              <a:buFont typeface="+mj-lt"/>
              <a:buAutoNum type="alphaLcPeriod"/>
            </a:pPr>
            <a:r>
              <a:rPr lang="en-US" sz="2400" dirty="0">
                <a:latin typeface="Candara" panose="020E0502030303020204" pitchFamily="34" charset="0"/>
              </a:rPr>
              <a:t>Identify in margin</a:t>
            </a:r>
          </a:p>
          <a:p>
            <a:pPr marL="514350" indent="-514350">
              <a:buFont typeface="+mj-lt"/>
              <a:buAutoNum type="arabicPeriod"/>
            </a:pPr>
            <a:r>
              <a:rPr lang="en-US" sz="2800" dirty="0">
                <a:latin typeface="Candara" panose="020E0502030303020204" pitchFamily="34" charset="0"/>
              </a:rPr>
              <a:t>Imagery</a:t>
            </a:r>
          </a:p>
          <a:p>
            <a:pPr marL="514350" indent="-514350">
              <a:buFont typeface="+mj-lt"/>
              <a:buAutoNum type="arabicPeriod"/>
            </a:pPr>
            <a:r>
              <a:rPr lang="en-US" sz="2800" u="sng" dirty="0">
                <a:latin typeface="Candara" panose="020E0502030303020204" pitchFamily="34" charset="0"/>
              </a:rPr>
              <a:t>Syntax</a:t>
            </a:r>
            <a:endParaRPr lang="en-US" sz="2800" dirty="0">
              <a:latin typeface="Candara" panose="020E0502030303020204" pitchFamily="34" charset="0"/>
            </a:endParaRPr>
          </a:p>
          <a:p>
            <a:pPr marL="514350" indent="-514350">
              <a:buFont typeface="+mj-lt"/>
              <a:buAutoNum type="arabicPeriod"/>
            </a:pPr>
            <a:r>
              <a:rPr lang="en-US" sz="2800" dirty="0">
                <a:latin typeface="Candara" panose="020E0502030303020204" pitchFamily="34" charset="0"/>
              </a:rPr>
              <a:t>Tone</a:t>
            </a:r>
          </a:p>
          <a:p>
            <a:pPr marL="971550" lvl="1" indent="-514350">
              <a:buFont typeface="+mj-lt"/>
              <a:buAutoNum type="alphaLcPeriod"/>
            </a:pPr>
            <a:r>
              <a:rPr lang="en-US" sz="2400" dirty="0">
                <a:latin typeface="Candara" panose="020E0502030303020204" pitchFamily="34" charset="0"/>
              </a:rPr>
              <a:t>In the margin- use your tone wheel</a:t>
            </a:r>
          </a:p>
          <a:p>
            <a:pPr marL="514350" indent="-514350">
              <a:buFont typeface="+mj-lt"/>
              <a:buAutoNum type="arabicPeriod"/>
            </a:pPr>
            <a:r>
              <a:rPr lang="en-US" sz="2800" dirty="0">
                <a:latin typeface="Candara" panose="020E0502030303020204" pitchFamily="34" charset="0"/>
              </a:rPr>
              <a:t>*Add comments to interesting passages</a:t>
            </a:r>
          </a:p>
        </p:txBody>
      </p:sp>
      <p:sp>
        <p:nvSpPr>
          <p:cNvPr id="2" name="Title 1">
            <a:extLst>
              <a:ext uri="{FF2B5EF4-FFF2-40B4-BE49-F238E27FC236}">
                <a16:creationId xmlns:a16="http://schemas.microsoft.com/office/drawing/2014/main" id="{8F7DB187-A957-4C82-AD30-6BCE63959702}"/>
              </a:ext>
            </a:extLst>
          </p:cNvPr>
          <p:cNvSpPr>
            <a:spLocks noGrp="1"/>
          </p:cNvSpPr>
          <p:nvPr>
            <p:ph type="title"/>
          </p:nvPr>
        </p:nvSpPr>
        <p:spPr/>
        <p:txBody>
          <a:bodyPr>
            <a:normAutofit fontScale="90000"/>
          </a:bodyPr>
          <a:lstStyle/>
          <a:p>
            <a:r>
              <a:rPr lang="en-US" sz="4400" dirty="0">
                <a:latin typeface="Candara" panose="020E0502030303020204" pitchFamily="34" charset="0"/>
              </a:rPr>
              <a:t>Helpful Strategies</a:t>
            </a:r>
            <a:br>
              <a:rPr lang="en-US" sz="4400" dirty="0">
                <a:latin typeface="Candara" panose="020E0502030303020204" pitchFamily="34" charset="0"/>
              </a:rPr>
            </a:br>
            <a:r>
              <a:rPr lang="en-US" sz="3100" i="1" dirty="0">
                <a:latin typeface="Candara" panose="020E0502030303020204" pitchFamily="34" charset="0"/>
              </a:rPr>
              <a:t>Second Read</a:t>
            </a:r>
            <a:endParaRPr lang="en-US" sz="4400" i="1" dirty="0">
              <a:latin typeface="Candara" panose="020E0502030303020204" pitchFamily="34" charset="0"/>
            </a:endParaRPr>
          </a:p>
        </p:txBody>
      </p:sp>
      <p:sp>
        <p:nvSpPr>
          <p:cNvPr id="4" name="Cloud 3">
            <a:extLst>
              <a:ext uri="{FF2B5EF4-FFF2-40B4-BE49-F238E27FC236}">
                <a16:creationId xmlns:a16="http://schemas.microsoft.com/office/drawing/2014/main" id="{78EB0C04-2D97-4291-B7EB-5EFEDB326B26}"/>
              </a:ext>
            </a:extLst>
          </p:cNvPr>
          <p:cNvSpPr/>
          <p:nvPr/>
        </p:nvSpPr>
        <p:spPr>
          <a:xfrm>
            <a:off x="3276600" y="1853755"/>
            <a:ext cx="4114800" cy="1091812"/>
          </a:xfrm>
          <a:prstGeom prst="cloud">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F2762F95-DCB9-46A5-8576-93A6BE9D5639}"/>
              </a:ext>
            </a:extLst>
          </p:cNvPr>
          <p:cNvSpPr/>
          <p:nvPr/>
        </p:nvSpPr>
        <p:spPr>
          <a:xfrm>
            <a:off x="3505200" y="3429000"/>
            <a:ext cx="1447800" cy="457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6265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Mock AP Test</a:t>
            </a:r>
            <a:endParaRPr lang="en-US" sz="4000" dirty="0">
              <a:latin typeface="Candara" panose="020E0502030303020204"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2316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Remainder of Stations</a:t>
            </a:r>
            <a:endParaRPr lang="en-US" sz="4000" dirty="0">
              <a:latin typeface="Candara" panose="020E0502030303020204" pitchFamily="34"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973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Syllabus/Class Procedures</a:t>
            </a:r>
            <a:endParaRPr lang="en-US" sz="4000" dirty="0">
              <a:latin typeface="Candara" panose="020E0502030303020204" pitchFamily="34"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28742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Book Clubs!</a:t>
            </a:r>
            <a:endParaRPr lang="en-US" sz="4000"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Every nine weeks, you will be asked to read a text with your group. You have until </a:t>
            </a:r>
            <a:r>
              <a:rPr lang="en-US" b="1" dirty="0" smtClean="0">
                <a:latin typeface="Candara" panose="020E0502030303020204" pitchFamily="34" charset="0"/>
              </a:rPr>
              <a:t>September 14</a:t>
            </a:r>
            <a:r>
              <a:rPr lang="en-US" b="1" baseline="30000" dirty="0" smtClean="0">
                <a:latin typeface="Candara" panose="020E0502030303020204" pitchFamily="34" charset="0"/>
              </a:rPr>
              <a:t>th</a:t>
            </a:r>
            <a:r>
              <a:rPr lang="en-US" b="1" dirty="0" smtClean="0">
                <a:latin typeface="Candara" panose="020E0502030303020204" pitchFamily="34" charset="0"/>
              </a:rPr>
              <a:t> (A) </a:t>
            </a:r>
            <a:r>
              <a:rPr lang="en-US" dirty="0" smtClean="0">
                <a:latin typeface="Candara" panose="020E0502030303020204" pitchFamily="34" charset="0"/>
              </a:rPr>
              <a:t>or </a:t>
            </a:r>
            <a:r>
              <a:rPr lang="en-US" b="1" dirty="0" smtClean="0">
                <a:latin typeface="Candara" panose="020E0502030303020204" pitchFamily="34" charset="0"/>
              </a:rPr>
              <a:t>September 15</a:t>
            </a:r>
            <a:r>
              <a:rPr lang="en-US" b="1" baseline="30000" dirty="0" smtClean="0">
                <a:latin typeface="Candara" panose="020E0502030303020204" pitchFamily="34" charset="0"/>
              </a:rPr>
              <a:t>th</a:t>
            </a:r>
            <a:r>
              <a:rPr lang="en-US" b="1" dirty="0" smtClean="0">
                <a:latin typeface="Candara" panose="020E0502030303020204" pitchFamily="34" charset="0"/>
              </a:rPr>
              <a:t> (B) </a:t>
            </a:r>
            <a:r>
              <a:rPr lang="en-US" dirty="0" smtClean="0">
                <a:latin typeface="Candara" panose="020E0502030303020204" pitchFamily="34" charset="0"/>
              </a:rPr>
              <a:t>to procure your first chosen text.</a:t>
            </a:r>
          </a:p>
        </p:txBody>
      </p:sp>
    </p:spTree>
    <p:extLst>
      <p:ext uri="{BB962C8B-B14F-4D97-AF65-F5344CB8AC3E}">
        <p14:creationId xmlns:p14="http://schemas.microsoft.com/office/powerpoint/2010/main" val="1144048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Me Talk Pretty one day, David Sedaris</a:t>
            </a:r>
            <a:endParaRPr lang="en-US" sz="4000" dirty="0">
              <a:latin typeface="Candara" panose="020E0502030303020204" pitchFamily="34" charset="0"/>
            </a:endParaRPr>
          </a:p>
        </p:txBody>
      </p:sp>
      <p:pic>
        <p:nvPicPr>
          <p:cNvPr id="1026" name="Picture 2" descr="http://media.hdp.hbgusa.com/coverimages/978031677696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1579" y="2049376"/>
            <a:ext cx="2299316" cy="34496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484" y="2144684"/>
            <a:ext cx="6708371" cy="1815882"/>
          </a:xfrm>
          <a:prstGeom prst="rect">
            <a:avLst/>
          </a:prstGeom>
          <a:noFill/>
        </p:spPr>
        <p:txBody>
          <a:bodyPr wrap="square" rtlCol="0">
            <a:spAutoFit/>
          </a:bodyPr>
          <a:lstStyle/>
          <a:p>
            <a:r>
              <a:rPr lang="en-US" sz="2800" dirty="0" smtClean="0">
                <a:latin typeface="Candara" panose="020E0502030303020204" pitchFamily="34" charset="0"/>
              </a:rPr>
              <a:t>2000, Essay Collection</a:t>
            </a:r>
          </a:p>
          <a:p>
            <a:endParaRPr lang="en-US" sz="2800" dirty="0">
              <a:latin typeface="Candara" panose="020E0502030303020204" pitchFamily="34" charset="0"/>
            </a:endParaRPr>
          </a:p>
          <a:p>
            <a:r>
              <a:rPr lang="en-US" sz="2800" dirty="0" smtClean="0">
                <a:latin typeface="Candara" panose="020E0502030303020204" pitchFamily="34" charset="0"/>
              </a:rPr>
              <a:t>A collection of (usually) comedic essays, told as a memoir. Told in two parts.</a:t>
            </a:r>
          </a:p>
        </p:txBody>
      </p:sp>
    </p:spTree>
    <p:extLst>
      <p:ext uri="{BB962C8B-B14F-4D97-AF65-F5344CB8AC3E}">
        <p14:creationId xmlns:p14="http://schemas.microsoft.com/office/powerpoint/2010/main" val="99337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Being There, Jerzy </a:t>
            </a:r>
            <a:r>
              <a:rPr lang="en-US" sz="4000" dirty="0" err="1" smtClean="0">
                <a:latin typeface="Candara" panose="020E0502030303020204" pitchFamily="34" charset="0"/>
              </a:rPr>
              <a:t>Kosinski</a:t>
            </a:r>
            <a:endParaRPr lang="en-US" sz="4000" dirty="0">
              <a:latin typeface="Candara" panose="020E0502030303020204" pitchFamily="34" charset="0"/>
            </a:endParaRPr>
          </a:p>
        </p:txBody>
      </p:sp>
      <p:pic>
        <p:nvPicPr>
          <p:cNvPr id="2050" name="Picture 2" descr="https://images-na.ssl-images-amazon.com/images/I/51Rr8VyydWL._SX324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041063"/>
            <a:ext cx="2348615" cy="3594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40232" y="2041063"/>
            <a:ext cx="6874625" cy="2246769"/>
          </a:xfrm>
          <a:prstGeom prst="rect">
            <a:avLst/>
          </a:prstGeom>
          <a:noFill/>
        </p:spPr>
        <p:txBody>
          <a:bodyPr wrap="square" rtlCol="0">
            <a:spAutoFit/>
          </a:bodyPr>
          <a:lstStyle/>
          <a:p>
            <a:r>
              <a:rPr lang="en-US" sz="2800" dirty="0" smtClean="0">
                <a:latin typeface="Candara" panose="020E0502030303020204" pitchFamily="34" charset="0"/>
              </a:rPr>
              <a:t>1970, Satirical Fiction</a:t>
            </a:r>
          </a:p>
          <a:p>
            <a:endParaRPr lang="en-US" sz="2800" dirty="0">
              <a:latin typeface="Candara" panose="020E0502030303020204" pitchFamily="34" charset="0"/>
            </a:endParaRPr>
          </a:p>
          <a:p>
            <a:r>
              <a:rPr lang="en-US" sz="2800" dirty="0" smtClean="0">
                <a:latin typeface="Candara" panose="020E0502030303020204" pitchFamily="34" charset="0"/>
              </a:rPr>
              <a:t>A simple gardener unwittingly becomes a sought-after political pundit and international celebrity.</a:t>
            </a:r>
            <a:endParaRPr lang="en-US" sz="2800" dirty="0">
              <a:latin typeface="Candara" panose="020E0502030303020204" pitchFamily="34" charset="0"/>
            </a:endParaRPr>
          </a:p>
        </p:txBody>
      </p:sp>
    </p:spTree>
    <p:extLst>
      <p:ext uri="{BB962C8B-B14F-4D97-AF65-F5344CB8AC3E}">
        <p14:creationId xmlns:p14="http://schemas.microsoft.com/office/powerpoint/2010/main" val="7757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Candara" panose="020E0502030303020204" pitchFamily="34" charset="0"/>
              </a:rPr>
              <a:t>The Curious Incident of a Dog in the Night Time, Mark Haddon</a:t>
            </a:r>
            <a:endParaRPr lang="en-US" sz="3600" dirty="0">
              <a:latin typeface="Candara" panose="020E0502030303020204" pitchFamily="34" charset="0"/>
            </a:endParaRPr>
          </a:p>
        </p:txBody>
      </p:sp>
      <p:sp>
        <p:nvSpPr>
          <p:cNvPr id="3" name="Content Placeholder 2"/>
          <p:cNvSpPr>
            <a:spLocks noGrp="1"/>
          </p:cNvSpPr>
          <p:nvPr>
            <p:ph idx="1"/>
          </p:nvPr>
        </p:nvSpPr>
        <p:spPr>
          <a:xfrm>
            <a:off x="4114800" y="2015732"/>
            <a:ext cx="6940054" cy="3450613"/>
          </a:xfrm>
        </p:spPr>
        <p:txBody>
          <a:bodyPr>
            <a:normAutofit/>
          </a:bodyPr>
          <a:lstStyle/>
          <a:p>
            <a:pPr marL="0" indent="0">
              <a:buNone/>
            </a:pPr>
            <a:r>
              <a:rPr lang="en-US" sz="2800" dirty="0" smtClean="0">
                <a:latin typeface="Candara" panose="020E0502030303020204" pitchFamily="34" charset="0"/>
              </a:rPr>
              <a:t>2003, Mystery</a:t>
            </a:r>
          </a:p>
          <a:p>
            <a:pPr marL="0" indent="0">
              <a:buNone/>
            </a:pPr>
            <a:r>
              <a:rPr lang="en-US" sz="2800" dirty="0" smtClean="0">
                <a:latin typeface="Candara" panose="020E0502030303020204" pitchFamily="34" charset="0"/>
              </a:rPr>
              <a:t>A teenager with savant syndrome sets out to solve the mystery of his neighbor’s murdered dog, and uncovers a number of other mysteries along the way…</a:t>
            </a:r>
            <a:endParaRPr lang="en-US" sz="2800" dirty="0">
              <a:latin typeface="Candara" panose="020E0502030303020204" pitchFamily="34" charset="0"/>
            </a:endParaRPr>
          </a:p>
        </p:txBody>
      </p:sp>
      <p:pic>
        <p:nvPicPr>
          <p:cNvPr id="3074" name="Picture 2" descr="https://images-na.ssl-images-amazon.com/images/I/41bz6juMwiL._SX323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2015732"/>
            <a:ext cx="2496966" cy="383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711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Candara" panose="020E0502030303020204" pitchFamily="34" charset="0"/>
              </a:rPr>
              <a:t>I Know Why the Caged Bird Sings, Maya Angelou</a:t>
            </a:r>
            <a:endParaRPr lang="en-US" sz="3600" dirty="0">
              <a:latin typeface="Candara" panose="020E0502030303020204" pitchFamily="34" charset="0"/>
            </a:endParaRPr>
          </a:p>
        </p:txBody>
      </p:sp>
      <p:sp>
        <p:nvSpPr>
          <p:cNvPr id="3" name="Content Placeholder 2"/>
          <p:cNvSpPr>
            <a:spLocks noGrp="1"/>
          </p:cNvSpPr>
          <p:nvPr>
            <p:ph idx="1"/>
          </p:nvPr>
        </p:nvSpPr>
        <p:spPr>
          <a:xfrm>
            <a:off x="3961938" y="2015732"/>
            <a:ext cx="7092916" cy="3450613"/>
          </a:xfrm>
        </p:spPr>
        <p:txBody>
          <a:bodyPr>
            <a:normAutofit/>
          </a:bodyPr>
          <a:lstStyle/>
          <a:p>
            <a:pPr marL="0" indent="0">
              <a:buNone/>
            </a:pPr>
            <a:r>
              <a:rPr lang="en-US" sz="2800" dirty="0" smtClean="0">
                <a:latin typeface="Candara" panose="020E0502030303020204" pitchFamily="34" charset="0"/>
              </a:rPr>
              <a:t>1969,  Autobiography/Bildungsroman</a:t>
            </a:r>
          </a:p>
          <a:p>
            <a:pPr marL="0" indent="0">
              <a:buNone/>
            </a:pPr>
            <a:r>
              <a:rPr lang="en-US" sz="2800" dirty="0" smtClean="0">
                <a:latin typeface="Candara" panose="020E0502030303020204" pitchFamily="34" charset="0"/>
              </a:rPr>
              <a:t>Maya Angelou’s retelling of her own childhood in Stamps, Alabama. Broadly a story of how she overcomes racism through strength of character.</a:t>
            </a:r>
          </a:p>
          <a:p>
            <a:pPr marL="0" indent="0">
              <a:buNone/>
            </a:pPr>
            <a:r>
              <a:rPr lang="en-US" sz="2800" dirty="0" smtClean="0">
                <a:latin typeface="Candara" panose="020E0502030303020204" pitchFamily="34" charset="0"/>
              </a:rPr>
              <a:t>TW: Rape</a:t>
            </a:r>
            <a:endParaRPr lang="en-US" sz="2800" dirty="0">
              <a:latin typeface="Candara" panose="020E0502030303020204" pitchFamily="34" charset="0"/>
            </a:endParaRPr>
          </a:p>
        </p:txBody>
      </p:sp>
      <p:pic>
        <p:nvPicPr>
          <p:cNvPr id="4098" name="Picture 2" descr="https://images-na.ssl-images-amazon.com/images/I/71L6HakRhz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579" y="2015732"/>
            <a:ext cx="2244121" cy="370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46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ndara" panose="020E0502030303020204" pitchFamily="34" charset="0"/>
              </a:rPr>
              <a:t>Cloud Atlas, David Mitchell</a:t>
            </a:r>
            <a:endParaRPr lang="en-US" sz="4000" dirty="0">
              <a:latin typeface="Candara" panose="020E0502030303020204" pitchFamily="34" charset="0"/>
            </a:endParaRPr>
          </a:p>
        </p:txBody>
      </p:sp>
      <p:sp>
        <p:nvSpPr>
          <p:cNvPr id="3" name="Content Placeholder 2"/>
          <p:cNvSpPr>
            <a:spLocks noGrp="1"/>
          </p:cNvSpPr>
          <p:nvPr>
            <p:ph idx="1"/>
          </p:nvPr>
        </p:nvSpPr>
        <p:spPr>
          <a:xfrm>
            <a:off x="4191000" y="2015732"/>
            <a:ext cx="6863854" cy="3781396"/>
          </a:xfrm>
        </p:spPr>
        <p:txBody>
          <a:bodyPr>
            <a:normAutofit lnSpcReduction="10000"/>
          </a:bodyPr>
          <a:lstStyle/>
          <a:p>
            <a:pPr marL="0" indent="0">
              <a:buNone/>
            </a:pPr>
            <a:r>
              <a:rPr lang="en-US" sz="2800" dirty="0" smtClean="0">
                <a:latin typeface="Candara" panose="020E0502030303020204" pitchFamily="34" charset="0"/>
              </a:rPr>
              <a:t>2004, Sci-Fi/Fantasy</a:t>
            </a:r>
          </a:p>
          <a:p>
            <a:pPr marL="0" indent="0">
              <a:buNone/>
            </a:pPr>
            <a:r>
              <a:rPr lang="en-US" sz="2800" dirty="0" smtClean="0">
                <a:latin typeface="Candara" panose="020E0502030303020204" pitchFamily="34" charset="0"/>
              </a:rPr>
              <a:t>Six nested stories, each of which is interrupted at a pivotal moment. Spans nineteenth century to a distant post-apocalyptic future, where all but one protagonist is a reincarnation of the same character.</a:t>
            </a:r>
          </a:p>
        </p:txBody>
      </p:sp>
      <p:pic>
        <p:nvPicPr>
          <p:cNvPr id="5122" name="Picture 2" descr="https://upload.wikimedia.org/wikipedia/en/3/38/Cloud_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2002586"/>
            <a:ext cx="2460021" cy="379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1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566</TotalTime>
  <Words>647</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Candara</vt:lpstr>
      <vt:lpstr>Gill Sans MT</vt:lpstr>
      <vt:lpstr>Gallery</vt:lpstr>
      <vt:lpstr>Welcome!</vt:lpstr>
      <vt:lpstr>Remainder of Stations</vt:lpstr>
      <vt:lpstr>Syllabus/Class Procedures</vt:lpstr>
      <vt:lpstr>Book Clubs!</vt:lpstr>
      <vt:lpstr>Me Talk Pretty one day, David Sedaris</vt:lpstr>
      <vt:lpstr>Being There, Jerzy Kosinski</vt:lpstr>
      <vt:lpstr>The Curious Incident of a Dog in the Night Time, Mark Haddon</vt:lpstr>
      <vt:lpstr>I Know Why the Caged Bird Sings, Maya Angelou</vt:lpstr>
      <vt:lpstr>Cloud Atlas, David Mitchell</vt:lpstr>
      <vt:lpstr>Snow Flower and the Secret Fan,  Lisa See</vt:lpstr>
      <vt:lpstr>Book Club Sign ups – Please Use Google Forms</vt:lpstr>
      <vt:lpstr>Writer’s Notebooks</vt:lpstr>
      <vt:lpstr>Writing Inventory</vt:lpstr>
      <vt:lpstr>Alpha Notes</vt:lpstr>
      <vt:lpstr>Awesome Annotations</vt:lpstr>
      <vt:lpstr>Pre-AP Annotation</vt:lpstr>
      <vt:lpstr>Helpful strategies First read</vt:lpstr>
      <vt:lpstr>Helpful Strategies Second Read</vt:lpstr>
      <vt:lpstr>Mock AP Test</vt:lpstr>
    </vt:vector>
  </TitlesOfParts>
  <Company>Pflugerville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Katherine Tombs</dc:creator>
  <cp:lastModifiedBy>Katherine Tombs</cp:lastModifiedBy>
  <cp:revision>8</cp:revision>
  <cp:lastPrinted>2017-08-30T13:25:11Z</cp:lastPrinted>
  <dcterms:created xsi:type="dcterms:W3CDTF">2017-08-29T18:30:46Z</dcterms:created>
  <dcterms:modified xsi:type="dcterms:W3CDTF">2017-08-30T21:40:02Z</dcterms:modified>
</cp:coreProperties>
</file>